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17" r:id="rId2"/>
    <p:sldId id="256" r:id="rId3"/>
    <p:sldId id="257" r:id="rId4"/>
    <p:sldId id="286" r:id="rId5"/>
    <p:sldId id="287"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315" r:id="rId33"/>
    <p:sldId id="316" r:id="rId34"/>
  </p:sldIdLst>
  <p:sldSz cx="9144000" cy="6858000" type="letter"/>
  <p:notesSz cx="6858000" cy="9144000"/>
  <p:defaultText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1D6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869" y="7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HD:Users:Brad:Desktop:STAR/START:weSupport%20Tracking:weSupport%20Feedback%20Leef:12.0:Leef%2012.0%20Feedback%20Trial%20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Family and Personal Support: </a:t>
            </a:r>
            <a:r>
              <a:rPr lang="en-US" sz="1300" dirty="0" smtClean="0"/>
              <a:t>ID-</a:t>
            </a:r>
            <a:r>
              <a:rPr lang="en-US" sz="1300" dirty="0"/>
              <a:t>2001</a:t>
            </a:r>
          </a:p>
        </c:rich>
      </c:tx>
      <c:layout/>
      <c:overlay val="0"/>
      <c:spPr>
        <a:noFill/>
        <a:ln w="25400">
          <a:noFill/>
        </a:ln>
      </c:spPr>
    </c:title>
    <c:autoTitleDeleted val="0"/>
    <c:plotArea>
      <c:layout/>
      <c:barChart>
        <c:barDir val="bar"/>
        <c:grouping val="clustered"/>
        <c:varyColors val="0"/>
        <c:ser>
          <c:idx val="0"/>
          <c:order val="0"/>
          <c:tx>
            <c:v>Trial 1</c:v>
          </c:tx>
          <c:spPr>
            <a:solidFill>
              <a:srgbClr val="C0504D"/>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5.0'!$D$23:$D$24</c:f>
              <c:strCache>
                <c:ptCount val="2"/>
                <c:pt idx="0">
                  <c:v>Goal</c:v>
                </c:pt>
                <c:pt idx="1">
                  <c:v>Total</c:v>
                </c:pt>
              </c:strCache>
            </c:strRef>
          </c:cat>
          <c:val>
            <c:numRef>
              <c:f>'4.0 and 5.0'!$F$23:$F$24</c:f>
              <c:numCache>
                <c:formatCode>General</c:formatCode>
                <c:ptCount val="2"/>
                <c:pt idx="0">
                  <c:v>32</c:v>
                </c:pt>
                <c:pt idx="1">
                  <c:v>34</c:v>
                </c:pt>
              </c:numCache>
            </c:numRef>
          </c:val>
        </c:ser>
        <c:dLbls>
          <c:showLegendKey val="0"/>
          <c:showVal val="1"/>
          <c:showCatName val="0"/>
          <c:showSerName val="0"/>
          <c:showPercent val="0"/>
          <c:showBubbleSize val="0"/>
        </c:dLbls>
        <c:gapWidth val="150"/>
        <c:axId val="87493248"/>
        <c:axId val="86437248"/>
      </c:barChart>
      <c:catAx>
        <c:axId val="87493248"/>
        <c:scaling>
          <c:orientation val="minMax"/>
        </c:scaling>
        <c:delete val="0"/>
        <c:axPos val="l"/>
        <c:numFmt formatCode="General" sourceLinked="1"/>
        <c:majorTickMark val="out"/>
        <c:minorTickMark val="none"/>
        <c:tickLblPos val="nextTo"/>
        <c:spPr>
          <a:ln w="3175">
            <a:solidFill>
              <a:srgbClr val="808080"/>
            </a:solidFill>
            <a:prstDash val="solid"/>
          </a:ln>
        </c:spPr>
        <c:crossAx val="86437248"/>
        <c:crosses val="autoZero"/>
        <c:auto val="1"/>
        <c:lblAlgn val="ctr"/>
        <c:lblOffset val="100"/>
        <c:noMultiLvlLbl val="0"/>
      </c:catAx>
      <c:valAx>
        <c:axId val="86437248"/>
        <c:scaling>
          <c:orientation val="minMax"/>
          <c:min val="0"/>
        </c:scaling>
        <c:delete val="0"/>
        <c:axPos val="b"/>
        <c:numFmt formatCode="General" sourceLinked="1"/>
        <c:majorTickMark val="out"/>
        <c:minorTickMark val="none"/>
        <c:tickLblPos val="nextTo"/>
        <c:spPr>
          <a:ln w="3175">
            <a:solidFill>
              <a:srgbClr val="808080"/>
            </a:solidFill>
            <a:prstDash val="solid"/>
          </a:ln>
        </c:spPr>
        <c:crossAx val="87493248"/>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Family and Personal Support: </a:t>
            </a:r>
            <a:r>
              <a:rPr lang="en-US" sz="1300" dirty="0" smtClean="0"/>
              <a:t>ID-</a:t>
            </a:r>
            <a:r>
              <a:rPr lang="en-US" sz="1300" dirty="0"/>
              <a:t>2001</a:t>
            </a:r>
          </a:p>
        </c:rich>
      </c:tx>
      <c:layout/>
      <c:overlay val="0"/>
      <c:spPr>
        <a:noFill/>
        <a:ln w="25400">
          <a:noFill/>
        </a:ln>
      </c:spPr>
    </c:title>
    <c:autoTitleDeleted val="0"/>
    <c:plotArea>
      <c:layout/>
      <c:barChart>
        <c:barDir val="bar"/>
        <c:grouping val="clustered"/>
        <c:varyColors val="0"/>
        <c:ser>
          <c:idx val="0"/>
          <c:order val="0"/>
          <c:tx>
            <c:v>Trial 1</c:v>
          </c:tx>
          <c:spPr>
            <a:solidFill>
              <a:srgbClr val="C0504D"/>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5.0'!$D$27:$D$30</c:f>
              <c:strCache>
                <c:ptCount val="4"/>
                <c:pt idx="0">
                  <c:v>Creative Management</c:v>
                </c:pt>
                <c:pt idx="1">
                  <c:v>Emotional</c:v>
                </c:pt>
                <c:pt idx="2">
                  <c:v>Daily Problem Solving</c:v>
                </c:pt>
                <c:pt idx="3">
                  <c:v>Role Model*</c:v>
                </c:pt>
              </c:strCache>
            </c:strRef>
          </c:cat>
          <c:val>
            <c:numRef>
              <c:f>'4.0 and 5.0'!$F$27:$F$30</c:f>
              <c:numCache>
                <c:formatCode>General</c:formatCode>
                <c:ptCount val="4"/>
                <c:pt idx="0">
                  <c:v>5</c:v>
                </c:pt>
                <c:pt idx="1">
                  <c:v>14</c:v>
                </c:pt>
                <c:pt idx="2">
                  <c:v>10</c:v>
                </c:pt>
                <c:pt idx="3">
                  <c:v>5</c:v>
                </c:pt>
              </c:numCache>
            </c:numRef>
          </c:val>
        </c:ser>
        <c:dLbls>
          <c:showLegendKey val="0"/>
          <c:showVal val="1"/>
          <c:showCatName val="0"/>
          <c:showSerName val="0"/>
          <c:showPercent val="0"/>
          <c:showBubbleSize val="0"/>
        </c:dLbls>
        <c:gapWidth val="150"/>
        <c:axId val="97653888"/>
        <c:axId val="97665024"/>
      </c:barChart>
      <c:catAx>
        <c:axId val="97653888"/>
        <c:scaling>
          <c:orientation val="minMax"/>
        </c:scaling>
        <c:delete val="0"/>
        <c:axPos val="l"/>
        <c:numFmt formatCode="General" sourceLinked="1"/>
        <c:majorTickMark val="out"/>
        <c:minorTickMark val="none"/>
        <c:tickLblPos val="nextTo"/>
        <c:spPr>
          <a:ln w="3175">
            <a:solidFill>
              <a:srgbClr val="808080"/>
            </a:solidFill>
            <a:prstDash val="solid"/>
          </a:ln>
        </c:spPr>
        <c:crossAx val="97665024"/>
        <c:crosses val="autoZero"/>
        <c:auto val="1"/>
        <c:lblAlgn val="ctr"/>
        <c:lblOffset val="100"/>
        <c:noMultiLvlLbl val="0"/>
      </c:catAx>
      <c:valAx>
        <c:axId val="97665024"/>
        <c:scaling>
          <c:orientation val="minMax"/>
        </c:scaling>
        <c:delete val="0"/>
        <c:axPos val="b"/>
        <c:numFmt formatCode="General" sourceLinked="1"/>
        <c:majorTickMark val="out"/>
        <c:minorTickMark val="none"/>
        <c:tickLblPos val="nextTo"/>
        <c:spPr>
          <a:ln w="3175">
            <a:solidFill>
              <a:srgbClr val="808080"/>
            </a:solidFill>
            <a:prstDash val="solid"/>
          </a:ln>
        </c:spPr>
        <c:crossAx val="97653888"/>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Performance Support: </a:t>
            </a:r>
            <a:r>
              <a:rPr lang="en-US" sz="1300" dirty="0" smtClean="0"/>
              <a:t>ID-</a:t>
            </a:r>
            <a:r>
              <a:rPr lang="en-US" sz="1300" dirty="0"/>
              <a:t>2001</a:t>
            </a:r>
          </a:p>
        </c:rich>
      </c:tx>
      <c:layout/>
      <c:overlay val="0"/>
      <c:spPr>
        <a:noFill/>
        <a:ln w="25400">
          <a:noFill/>
        </a:ln>
      </c:spPr>
    </c:title>
    <c:autoTitleDeleted val="0"/>
    <c:plotArea>
      <c:layout/>
      <c:barChart>
        <c:barDir val="bar"/>
        <c:grouping val="clustered"/>
        <c:varyColors val="0"/>
        <c:ser>
          <c:idx val="0"/>
          <c:order val="0"/>
          <c:tx>
            <c:v>Trial 1</c:v>
          </c:tx>
          <c:spPr>
            <a:solidFill>
              <a:srgbClr val="77933C"/>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5.0'!$D$35:$D$36</c:f>
              <c:strCache>
                <c:ptCount val="2"/>
                <c:pt idx="0">
                  <c:v>Goal</c:v>
                </c:pt>
                <c:pt idx="1">
                  <c:v>Total</c:v>
                </c:pt>
              </c:strCache>
            </c:strRef>
          </c:cat>
          <c:val>
            <c:numRef>
              <c:f>'4.0 and 5.0'!$F$35:$F$36</c:f>
              <c:numCache>
                <c:formatCode>General</c:formatCode>
                <c:ptCount val="2"/>
                <c:pt idx="0" formatCode="0">
                  <c:v>34</c:v>
                </c:pt>
                <c:pt idx="1">
                  <c:v>36</c:v>
                </c:pt>
              </c:numCache>
            </c:numRef>
          </c:val>
        </c:ser>
        <c:dLbls>
          <c:showLegendKey val="0"/>
          <c:showVal val="1"/>
          <c:showCatName val="0"/>
          <c:showSerName val="0"/>
          <c:showPercent val="0"/>
          <c:showBubbleSize val="0"/>
        </c:dLbls>
        <c:gapWidth val="150"/>
        <c:axId val="102192256"/>
        <c:axId val="102420480"/>
      </c:barChart>
      <c:catAx>
        <c:axId val="102192256"/>
        <c:scaling>
          <c:orientation val="minMax"/>
        </c:scaling>
        <c:delete val="0"/>
        <c:axPos val="l"/>
        <c:numFmt formatCode="General" sourceLinked="1"/>
        <c:majorTickMark val="out"/>
        <c:minorTickMark val="none"/>
        <c:tickLblPos val="nextTo"/>
        <c:spPr>
          <a:ln w="3175">
            <a:solidFill>
              <a:srgbClr val="808080"/>
            </a:solidFill>
            <a:prstDash val="solid"/>
          </a:ln>
        </c:spPr>
        <c:crossAx val="102420480"/>
        <c:crosses val="autoZero"/>
        <c:auto val="1"/>
        <c:lblAlgn val="ctr"/>
        <c:lblOffset val="100"/>
        <c:noMultiLvlLbl val="0"/>
      </c:catAx>
      <c:valAx>
        <c:axId val="102420480"/>
        <c:scaling>
          <c:orientation val="minMax"/>
          <c:min val="0"/>
        </c:scaling>
        <c:delete val="0"/>
        <c:axPos val="b"/>
        <c:numFmt formatCode="0" sourceLinked="1"/>
        <c:majorTickMark val="out"/>
        <c:minorTickMark val="none"/>
        <c:tickLblPos val="nextTo"/>
        <c:spPr>
          <a:ln w="3175">
            <a:solidFill>
              <a:srgbClr val="808080"/>
            </a:solidFill>
            <a:prstDash val="solid"/>
          </a:ln>
        </c:spPr>
        <c:crossAx val="102192256"/>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300"/>
            </a:pPr>
            <a:r>
              <a:rPr lang="en-US" sz="1300" dirty="0"/>
              <a:t>Performance Support: </a:t>
            </a:r>
            <a:r>
              <a:rPr lang="en-US" sz="1300" dirty="0" smtClean="0"/>
              <a:t>ID-</a:t>
            </a:r>
            <a:r>
              <a:rPr lang="en-US" sz="1300" dirty="0"/>
              <a:t>2001</a:t>
            </a:r>
          </a:p>
        </c:rich>
      </c:tx>
      <c:layout/>
      <c:overlay val="0"/>
      <c:spPr>
        <a:noFill/>
        <a:ln w="25400">
          <a:noFill/>
        </a:ln>
      </c:spPr>
    </c:title>
    <c:autoTitleDeleted val="0"/>
    <c:plotArea>
      <c:layout/>
      <c:barChart>
        <c:barDir val="bar"/>
        <c:grouping val="clustered"/>
        <c:varyColors val="0"/>
        <c:ser>
          <c:idx val="0"/>
          <c:order val="0"/>
          <c:tx>
            <c:v>Trial 1</c:v>
          </c:tx>
          <c:spPr>
            <a:solidFill>
              <a:srgbClr val="77933C"/>
            </a:solidFill>
            <a:ln w="3175">
              <a:solidFill>
                <a:srgbClr val="000000"/>
              </a:solidFill>
              <a:prstDash val="solid"/>
            </a:ln>
          </c:spPr>
          <c:invertIfNegative val="0"/>
          <c:dLbls>
            <c:spPr>
              <a:noFill/>
              <a:ln w="25400">
                <a:noFill/>
              </a:ln>
            </c:spPr>
            <c:showLegendKey val="0"/>
            <c:showVal val="1"/>
            <c:showCatName val="0"/>
            <c:showSerName val="0"/>
            <c:showPercent val="0"/>
            <c:showBubbleSize val="0"/>
            <c:showLeaderLines val="0"/>
          </c:dLbls>
          <c:cat>
            <c:strRef>
              <c:f>'4.0 and 5.0'!$C$39:$C$42</c:f>
              <c:strCache>
                <c:ptCount val="4"/>
                <c:pt idx="0">
                  <c:v>Feedback &amp; Coaching</c:v>
                </c:pt>
                <c:pt idx="1">
                  <c:v>Measurement &amp; Direction</c:v>
                </c:pt>
                <c:pt idx="2">
                  <c:v>Providing Resources*</c:v>
                </c:pt>
                <c:pt idx="3">
                  <c:v>Support for Change</c:v>
                </c:pt>
              </c:strCache>
            </c:strRef>
          </c:cat>
          <c:val>
            <c:numRef>
              <c:f>'4.0 and 5.0'!$F$39:$F$42</c:f>
              <c:numCache>
                <c:formatCode>General</c:formatCode>
                <c:ptCount val="4"/>
                <c:pt idx="0">
                  <c:v>8</c:v>
                </c:pt>
                <c:pt idx="1">
                  <c:v>8</c:v>
                </c:pt>
                <c:pt idx="2">
                  <c:v>10</c:v>
                </c:pt>
                <c:pt idx="3">
                  <c:v>10</c:v>
                </c:pt>
              </c:numCache>
            </c:numRef>
          </c:val>
        </c:ser>
        <c:dLbls>
          <c:showLegendKey val="0"/>
          <c:showVal val="1"/>
          <c:showCatName val="0"/>
          <c:showSerName val="0"/>
          <c:showPercent val="0"/>
          <c:showBubbleSize val="0"/>
        </c:dLbls>
        <c:gapWidth val="150"/>
        <c:axId val="102427648"/>
        <c:axId val="102512512"/>
      </c:barChart>
      <c:catAx>
        <c:axId val="102427648"/>
        <c:scaling>
          <c:orientation val="minMax"/>
        </c:scaling>
        <c:delete val="0"/>
        <c:axPos val="l"/>
        <c:numFmt formatCode="General" sourceLinked="1"/>
        <c:majorTickMark val="out"/>
        <c:minorTickMark val="none"/>
        <c:tickLblPos val="nextTo"/>
        <c:spPr>
          <a:ln w="3175">
            <a:solidFill>
              <a:srgbClr val="808080"/>
            </a:solidFill>
            <a:prstDash val="solid"/>
          </a:ln>
        </c:spPr>
        <c:crossAx val="102512512"/>
        <c:crosses val="autoZero"/>
        <c:auto val="1"/>
        <c:lblAlgn val="ctr"/>
        <c:lblOffset val="100"/>
        <c:noMultiLvlLbl val="0"/>
      </c:catAx>
      <c:valAx>
        <c:axId val="102512512"/>
        <c:scaling>
          <c:orientation val="minMax"/>
          <c:max val="15"/>
        </c:scaling>
        <c:delete val="0"/>
        <c:axPos val="b"/>
        <c:numFmt formatCode="General" sourceLinked="1"/>
        <c:majorTickMark val="out"/>
        <c:minorTickMark val="none"/>
        <c:tickLblPos val="nextTo"/>
        <c:spPr>
          <a:ln w="3175">
            <a:solidFill>
              <a:srgbClr val="808080"/>
            </a:solidFill>
            <a:prstDash val="solid"/>
          </a:ln>
        </c:spPr>
        <c:crossAx val="102427648"/>
        <c:crosses val="autoZero"/>
        <c:crossBetween val="between"/>
      </c:valAx>
      <c:spPr>
        <a:solidFill>
          <a:srgbClr val="FFFFFF"/>
        </a:solidFill>
        <a:ln w="25400">
          <a:noFill/>
        </a:ln>
      </c:spPr>
    </c:plotArea>
    <c:legend>
      <c:legendPos val="r"/>
      <c:layout/>
      <c:overlay val="0"/>
      <c:spPr>
        <a:noFill/>
        <a:ln w="25400">
          <a:noFill/>
        </a:ln>
      </c:spPr>
    </c:legend>
    <c:plotVisOnly val="1"/>
    <c:dispBlanksAs val="gap"/>
    <c:showDLblsOverMax val="0"/>
  </c:chart>
  <c:spPr>
    <a:solidFill>
      <a:srgbClr val="FFFFFF"/>
    </a:solidFill>
    <a:ln w="9525">
      <a:noFill/>
    </a:ln>
  </c:spPr>
  <c:txPr>
    <a:bodyPr/>
    <a:lstStyle/>
    <a:p>
      <a:pPr>
        <a:defRPr b="1"/>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46"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6"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46"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6"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07FF40-C938-4B78-AC81-BF1E5E0688D4}"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07FF40-C938-4B78-AC81-BF1E5E0688D4}" type="datetimeFigureOut">
              <a:rPr lang="en-US" smtClean="0"/>
              <a:pPr/>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07FF40-C938-4B78-AC81-BF1E5E0688D4}" type="datetimeFigureOut">
              <a:rPr lang="en-US" smtClean="0"/>
              <a:pPr/>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07FF40-C938-4B78-AC81-BF1E5E0688D4}" type="datetimeFigureOut">
              <a:rPr lang="en-US" smtClean="0"/>
              <a:pPr/>
              <a:t>7/9/2013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1063"/>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46" indent="0">
              <a:buNone/>
              <a:defRPr sz="2800"/>
            </a:lvl2pPr>
            <a:lvl3pPr marL="914293" indent="0">
              <a:buNone/>
              <a:defRPr sz="2400"/>
            </a:lvl3pPr>
            <a:lvl4pPr marL="1371440" indent="0">
              <a:buNone/>
              <a:defRPr sz="2000"/>
            </a:lvl4pPr>
            <a:lvl5pPr marL="1828586" indent="0">
              <a:buNone/>
              <a:defRPr sz="2000"/>
            </a:lvl5pPr>
            <a:lvl6pPr marL="2285733" indent="0">
              <a:buNone/>
              <a:defRPr sz="2000"/>
            </a:lvl6pPr>
            <a:lvl7pPr marL="2742879" indent="0">
              <a:buNone/>
              <a:defRPr sz="2000"/>
            </a:lvl7pPr>
            <a:lvl8pPr marL="3200026" indent="0">
              <a:buNone/>
              <a:defRPr sz="2000"/>
            </a:lvl8pPr>
            <a:lvl9pPr marL="3657172"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07FF40-C938-4B78-AC81-BF1E5E0688D4}"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5FDE8-AADD-4736-986C-B859EB3501E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29" tIns="45714" rIns="91429" bIns="4571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29" tIns="45714" rIns="91429"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29" tIns="45714" rIns="91429" bIns="45714" rtlCol="0" anchor="ctr"/>
          <a:lstStyle>
            <a:lvl1pPr algn="l">
              <a:defRPr sz="1200">
                <a:solidFill>
                  <a:schemeClr val="tx1">
                    <a:tint val="75000"/>
                  </a:schemeClr>
                </a:solidFill>
              </a:defRPr>
            </a:lvl1pPr>
          </a:lstStyle>
          <a:p>
            <a:fld id="{F107FF40-C938-4B78-AC81-BF1E5E0688D4}" type="datetimeFigureOut">
              <a:rPr lang="en-US" smtClean="0"/>
              <a:pPr/>
              <a:t>7/9/2013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29" tIns="45714" rIns="91429" bIns="45714"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29" tIns="45714" rIns="91429" bIns="45714" rtlCol="0" anchor="ctr"/>
          <a:lstStyle>
            <a:lvl1pPr algn="r">
              <a:defRPr sz="1200">
                <a:solidFill>
                  <a:schemeClr val="tx1">
                    <a:tint val="75000"/>
                  </a:schemeClr>
                </a:solidFill>
              </a:defRPr>
            </a:lvl1pPr>
          </a:lstStyle>
          <a:p>
            <a:fld id="{3FD5FDE8-AADD-4736-986C-B859EB3501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146" rtl="0" eaLnBrk="1" latinLnBrk="0" hangingPunct="1">
        <a:spcBef>
          <a:spcPct val="0"/>
        </a:spcBef>
        <a:buNone/>
        <a:defRPr sz="4400" kern="1200">
          <a:solidFill>
            <a:schemeClr val="tx1"/>
          </a:solidFill>
          <a:latin typeface="+mj-lt"/>
          <a:ea typeface="+mj-ea"/>
          <a:cs typeface="+mj-cs"/>
        </a:defRPr>
      </a:lvl1pPr>
    </p:titleStyle>
    <p:bodyStyle>
      <a:lvl1pPr marL="342860" indent="-342860" algn="l" defTabSz="457146" rtl="0" eaLnBrk="1" latinLnBrk="0" hangingPunct="1">
        <a:spcBef>
          <a:spcPct val="20000"/>
        </a:spcBef>
        <a:buFont typeface="Arial"/>
        <a:buChar char="•"/>
        <a:defRPr sz="3200"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46" rtl="0" eaLnBrk="1" latinLnBrk="0" hangingPunct="1">
        <a:defRPr sz="1800" kern="1200">
          <a:solidFill>
            <a:schemeClr val="tx1"/>
          </a:solidFill>
          <a:latin typeface="+mn-lt"/>
          <a:ea typeface="+mn-ea"/>
          <a:cs typeface="+mn-cs"/>
        </a:defRPr>
      </a:lvl1pPr>
      <a:lvl2pPr marL="457146" algn="l" defTabSz="457146" rtl="0" eaLnBrk="1" latinLnBrk="0" hangingPunct="1">
        <a:defRPr sz="1800" kern="1200">
          <a:solidFill>
            <a:schemeClr val="tx1"/>
          </a:solidFill>
          <a:latin typeface="+mn-lt"/>
          <a:ea typeface="+mn-ea"/>
          <a:cs typeface="+mn-cs"/>
        </a:defRPr>
      </a:lvl2pPr>
      <a:lvl3pPr marL="914293" algn="l" defTabSz="457146" rtl="0" eaLnBrk="1" latinLnBrk="0" hangingPunct="1">
        <a:defRPr sz="1800" kern="1200">
          <a:solidFill>
            <a:schemeClr val="tx1"/>
          </a:solidFill>
          <a:latin typeface="+mn-lt"/>
          <a:ea typeface="+mn-ea"/>
          <a:cs typeface="+mn-cs"/>
        </a:defRPr>
      </a:lvl3pPr>
      <a:lvl4pPr marL="1371440" algn="l" defTabSz="457146" rtl="0" eaLnBrk="1" latinLnBrk="0" hangingPunct="1">
        <a:defRPr sz="1800" kern="1200">
          <a:solidFill>
            <a:schemeClr val="tx1"/>
          </a:solidFill>
          <a:latin typeface="+mn-lt"/>
          <a:ea typeface="+mn-ea"/>
          <a:cs typeface="+mn-cs"/>
        </a:defRPr>
      </a:lvl4pPr>
      <a:lvl5pPr marL="1828586" algn="l" defTabSz="457146" rtl="0" eaLnBrk="1" latinLnBrk="0" hangingPunct="1">
        <a:defRPr sz="1800" kern="1200">
          <a:solidFill>
            <a:schemeClr val="tx1"/>
          </a:solidFill>
          <a:latin typeface="+mn-lt"/>
          <a:ea typeface="+mn-ea"/>
          <a:cs typeface="+mn-cs"/>
        </a:defRPr>
      </a:lvl5pPr>
      <a:lvl6pPr marL="2285733" algn="l" defTabSz="457146" rtl="0" eaLnBrk="1" latinLnBrk="0" hangingPunct="1">
        <a:defRPr sz="1800" kern="1200">
          <a:solidFill>
            <a:schemeClr val="tx1"/>
          </a:solidFill>
          <a:latin typeface="+mn-lt"/>
          <a:ea typeface="+mn-ea"/>
          <a:cs typeface="+mn-cs"/>
        </a:defRPr>
      </a:lvl6pPr>
      <a:lvl7pPr marL="2742879" algn="l" defTabSz="457146" rtl="0" eaLnBrk="1" latinLnBrk="0" hangingPunct="1">
        <a:defRPr sz="1800" kern="1200">
          <a:solidFill>
            <a:schemeClr val="tx1"/>
          </a:solidFill>
          <a:latin typeface="+mn-lt"/>
          <a:ea typeface="+mn-ea"/>
          <a:cs typeface="+mn-cs"/>
        </a:defRPr>
      </a:lvl7pPr>
      <a:lvl8pPr marL="3200026" algn="l" defTabSz="457146" rtl="0" eaLnBrk="1" latinLnBrk="0" hangingPunct="1">
        <a:defRPr sz="1800" kern="1200">
          <a:solidFill>
            <a:schemeClr val="tx1"/>
          </a:solidFill>
          <a:latin typeface="+mn-lt"/>
          <a:ea typeface="+mn-ea"/>
          <a:cs typeface="+mn-cs"/>
        </a:defRPr>
      </a:lvl8pPr>
      <a:lvl9pPr marL="3657172" algn="l" defTabSz="45714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10"/>
          <p:cNvSpPr>
            <a:spLocks noChangeArrowheads="1"/>
          </p:cNvSpPr>
          <p:nvPr/>
        </p:nvSpPr>
        <p:spPr bwMode="auto">
          <a:xfrm>
            <a:off x="0" y="228600"/>
            <a:ext cx="9144000" cy="3852863"/>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 name="Rectangle 15"/>
          <p:cNvSpPr txBox="1">
            <a:spLocks noChangeArrowheads="1"/>
          </p:cNvSpPr>
          <p:nvPr/>
        </p:nvSpPr>
        <p:spPr>
          <a:xfrm>
            <a:off x="923925" y="1759584"/>
            <a:ext cx="7526338" cy="2130275"/>
          </a:xfrm>
          <a:prstGeom prst="rect">
            <a:avLst/>
          </a:prstGeom>
        </p:spPr>
        <p:txBody>
          <a:bodyPr/>
          <a:lstStyle>
            <a:lvl1pPr algn="ctr" defTabSz="457146" rtl="0" eaLnBrk="1" latinLnBrk="0" hangingPunct="1">
              <a:lnSpc>
                <a:spcPts val="4200"/>
              </a:lnSpc>
              <a:spcBef>
                <a:spcPct val="0"/>
              </a:spcBef>
              <a:buNone/>
              <a:defRPr sz="4000" kern="1200">
                <a:solidFill>
                  <a:schemeClr val="tx1"/>
                </a:solidFill>
                <a:latin typeface="+mj-lt"/>
                <a:ea typeface="+mj-ea"/>
                <a:cs typeface="+mj-cs"/>
              </a:defRPr>
            </a:lvl1pPr>
          </a:lstStyle>
          <a:p>
            <a:r>
              <a:rPr lang="en-US" b="1" dirty="0" smtClean="0"/>
              <a:t>STAR weSupport </a:t>
            </a:r>
            <a:br>
              <a:rPr lang="en-US" b="1" dirty="0" smtClean="0"/>
            </a:br>
            <a:r>
              <a:rPr lang="en-US" b="1" dirty="0" smtClean="0"/>
              <a:t>Feedback Template, Trial 1</a:t>
            </a:r>
            <a:endParaRPr lang="en-US" b="1" dirty="0" smtClean="0"/>
          </a:p>
        </p:txBody>
      </p:sp>
      <p:sp>
        <p:nvSpPr>
          <p:cNvPr id="6" name="Rectangle 16"/>
          <p:cNvSpPr txBox="1">
            <a:spLocks noChangeArrowheads="1"/>
          </p:cNvSpPr>
          <p:nvPr/>
        </p:nvSpPr>
        <p:spPr>
          <a:xfrm>
            <a:off x="2306638" y="4312315"/>
            <a:ext cx="6143625" cy="1497795"/>
          </a:xfrm>
          <a:prstGeom prst="rect">
            <a:avLst/>
          </a:prstGeom>
          <a:extLst>
            <a:ext uri="{909E8E84-426E-40DD-AFC4-6F175D3DCCD1}">
              <a14:hiddenFill xmlns:a14="http://schemas.microsoft.com/office/drawing/2010/main">
                <a:solidFill>
                  <a:schemeClr val="accent1"/>
                </a:solidFill>
              </a14:hiddenFill>
            </a:ext>
          </a:extLst>
        </p:spPr>
        <p:txBody>
          <a:bodyPr/>
          <a:lstStyle>
            <a:lvl1pPr marL="0" indent="0" algn="l" defTabSz="457146" rtl="0" eaLnBrk="1" latinLnBrk="0" hangingPunct="1">
              <a:spcBef>
                <a:spcPct val="20000"/>
              </a:spcBef>
              <a:buFont typeface="Wingdings" pitchFamily="2" charset="2"/>
              <a:buNone/>
              <a:defRPr sz="2400" b="1" kern="1200">
                <a:solidFill>
                  <a:schemeClr val="tx1"/>
                </a:solidFill>
                <a:latin typeface="+mn-lt"/>
                <a:ea typeface="+mn-ea"/>
                <a:cs typeface="+mn-cs"/>
              </a:defRPr>
            </a:lvl1pPr>
            <a:lvl2pPr marL="742863" indent="-285717" algn="l" defTabSz="457146" rtl="0" eaLnBrk="1" latinLnBrk="0" hangingPunct="1">
              <a:spcBef>
                <a:spcPct val="20000"/>
              </a:spcBef>
              <a:buFont typeface="Arial"/>
              <a:buChar char="–"/>
              <a:defRPr sz="2800" kern="1200">
                <a:solidFill>
                  <a:schemeClr val="tx1"/>
                </a:solidFill>
                <a:latin typeface="+mn-lt"/>
                <a:ea typeface="+mn-ea"/>
                <a:cs typeface="+mn-cs"/>
              </a:defRPr>
            </a:lvl2pPr>
            <a:lvl3pPr marL="1142867" indent="-228573" algn="l" defTabSz="457146" rtl="0" eaLnBrk="1" latinLnBrk="0" hangingPunct="1">
              <a:spcBef>
                <a:spcPct val="20000"/>
              </a:spcBef>
              <a:buFont typeface="Arial"/>
              <a:buChar char="•"/>
              <a:defRPr sz="2400" kern="1200">
                <a:solidFill>
                  <a:schemeClr val="tx1"/>
                </a:solidFill>
                <a:latin typeface="+mn-lt"/>
                <a:ea typeface="+mn-ea"/>
                <a:cs typeface="+mn-cs"/>
              </a:defRPr>
            </a:lvl3pPr>
            <a:lvl4pPr marL="1600013" indent="-228573" algn="l" defTabSz="457146" rtl="0" eaLnBrk="1" latinLnBrk="0" hangingPunct="1">
              <a:spcBef>
                <a:spcPct val="20000"/>
              </a:spcBef>
              <a:buFont typeface="Arial"/>
              <a:buChar char="–"/>
              <a:defRPr sz="2000" kern="1200">
                <a:solidFill>
                  <a:schemeClr val="tx1"/>
                </a:solidFill>
                <a:latin typeface="+mn-lt"/>
                <a:ea typeface="+mn-ea"/>
                <a:cs typeface="+mn-cs"/>
              </a:defRPr>
            </a:lvl4pPr>
            <a:lvl5pPr marL="2057159" indent="-228573" algn="l" defTabSz="457146" rtl="0" eaLnBrk="1" latinLnBrk="0" hangingPunct="1">
              <a:spcBef>
                <a:spcPct val="20000"/>
              </a:spcBef>
              <a:buFont typeface="Arial"/>
              <a:buChar char="»"/>
              <a:defRPr sz="2000" kern="1200">
                <a:solidFill>
                  <a:schemeClr val="tx1"/>
                </a:solidFill>
                <a:latin typeface="+mn-lt"/>
                <a:ea typeface="+mn-ea"/>
                <a:cs typeface="+mn-cs"/>
              </a:defRPr>
            </a:lvl5pPr>
            <a:lvl6pPr marL="2514306" indent="-228573" algn="l" defTabSz="457146" rtl="0" eaLnBrk="1" latinLnBrk="0" hangingPunct="1">
              <a:spcBef>
                <a:spcPct val="20000"/>
              </a:spcBef>
              <a:buFont typeface="Arial"/>
              <a:buChar char="•"/>
              <a:defRPr sz="2000" kern="1200">
                <a:solidFill>
                  <a:schemeClr val="tx1"/>
                </a:solidFill>
                <a:latin typeface="+mn-lt"/>
                <a:ea typeface="+mn-ea"/>
                <a:cs typeface="+mn-cs"/>
              </a:defRPr>
            </a:lvl6pPr>
            <a:lvl7pPr marL="2971453" indent="-228573" algn="l" defTabSz="457146" rtl="0" eaLnBrk="1" latinLnBrk="0" hangingPunct="1">
              <a:spcBef>
                <a:spcPct val="20000"/>
              </a:spcBef>
              <a:buFont typeface="Arial"/>
              <a:buChar char="•"/>
              <a:defRPr sz="2000" kern="1200">
                <a:solidFill>
                  <a:schemeClr val="tx1"/>
                </a:solidFill>
                <a:latin typeface="+mn-lt"/>
                <a:ea typeface="+mn-ea"/>
                <a:cs typeface="+mn-cs"/>
              </a:defRPr>
            </a:lvl7pPr>
            <a:lvl8pPr marL="3428599" indent="-228573" algn="l" defTabSz="457146" rtl="0" eaLnBrk="1" latinLnBrk="0" hangingPunct="1">
              <a:spcBef>
                <a:spcPct val="20000"/>
              </a:spcBef>
              <a:buFont typeface="Arial"/>
              <a:buChar char="•"/>
              <a:defRPr sz="2000" kern="1200">
                <a:solidFill>
                  <a:schemeClr val="tx1"/>
                </a:solidFill>
                <a:latin typeface="+mn-lt"/>
                <a:ea typeface="+mn-ea"/>
                <a:cs typeface="+mn-cs"/>
              </a:defRPr>
            </a:lvl8pPr>
            <a:lvl9pPr marL="3885746" indent="-228573" algn="l" defTabSz="457146" rtl="0" eaLnBrk="1" latinLnBrk="0" hangingPunct="1">
              <a:spcBef>
                <a:spcPct val="20000"/>
              </a:spcBef>
              <a:buFont typeface="Arial"/>
              <a:buChar char="•"/>
              <a:defRPr sz="2000" kern="1200">
                <a:solidFill>
                  <a:schemeClr val="tx1"/>
                </a:solidFill>
                <a:latin typeface="+mn-lt"/>
                <a:ea typeface="+mn-ea"/>
                <a:cs typeface="+mn-cs"/>
              </a:defRPr>
            </a:lvl9pPr>
          </a:lstStyle>
          <a:p>
            <a:r>
              <a:rPr lang="en-US" b="0" i="1" dirty="0"/>
              <a:t>For instructions on how to use this template, see the Facilitator’s Guide: weSupport Tracking for iPhone/iPod Touch</a:t>
            </a:r>
            <a:endParaRPr lang="en-US" b="0" i="1" dirty="0"/>
          </a:p>
        </p:txBody>
      </p:sp>
      <p:sp>
        <p:nvSpPr>
          <p:cNvPr id="7" name="Rectangle 13"/>
          <p:cNvSpPr>
            <a:spLocks noChangeArrowheads="1"/>
          </p:cNvSpPr>
          <p:nvPr/>
        </p:nvSpPr>
        <p:spPr bwMode="auto">
          <a:xfrm>
            <a:off x="3238500" y="6486525"/>
            <a:ext cx="47513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b="1" dirty="0" smtClean="0">
                <a:solidFill>
                  <a:schemeClr val="bg1"/>
                </a:solidFill>
                <a:latin typeface="Arial Narrow Bold" pitchFamily="34" charset="0"/>
                <a:cs typeface="Arial Bold" pitchFamily="34" charset="0"/>
              </a:rPr>
              <a:t>For use with </a:t>
            </a:r>
            <a:r>
              <a:rPr lang="en-US" b="1" dirty="0" err="1" smtClean="0">
                <a:solidFill>
                  <a:schemeClr val="bg1"/>
                </a:solidFill>
                <a:latin typeface="Arial Narrow Bold" pitchFamily="34" charset="0"/>
                <a:cs typeface="Arial Bold" pitchFamily="34" charset="0"/>
              </a:rPr>
              <a:t>STAR:Office</a:t>
            </a:r>
            <a:r>
              <a:rPr lang="en-US" b="1" dirty="0" smtClean="0">
                <a:solidFill>
                  <a:schemeClr val="bg1"/>
                </a:solidFill>
                <a:latin typeface="Arial Narrow Bold" pitchFamily="34" charset="0"/>
                <a:cs typeface="Arial Bold" pitchFamily="34" charset="0"/>
              </a:rPr>
              <a:t> </a:t>
            </a:r>
            <a:r>
              <a:rPr lang="en-US" b="1" i="1" dirty="0" smtClean="0">
                <a:solidFill>
                  <a:schemeClr val="bg1"/>
                </a:solidFill>
                <a:latin typeface="Arial Narrow Bold" pitchFamily="34" charset="0"/>
                <a:cs typeface="Arial Bold" pitchFamily="34" charset="0"/>
              </a:rPr>
              <a:t>or</a:t>
            </a:r>
            <a:r>
              <a:rPr lang="en-US" b="1" dirty="0" smtClean="0">
                <a:solidFill>
                  <a:schemeClr val="bg1"/>
                </a:solidFill>
                <a:latin typeface="Arial Narrow Bold" pitchFamily="34" charset="0"/>
                <a:cs typeface="Arial Bold" pitchFamily="34" charset="0"/>
              </a:rPr>
              <a:t>  </a:t>
            </a:r>
            <a:r>
              <a:rPr lang="en-US" b="1" dirty="0" err="1" smtClean="0">
                <a:solidFill>
                  <a:schemeClr val="bg1"/>
                </a:solidFill>
                <a:latin typeface="Arial Narrow Bold" pitchFamily="34" charset="0"/>
                <a:cs typeface="Arial Bold" pitchFamily="34" charset="0"/>
              </a:rPr>
              <a:t>STAR:HealthCare</a:t>
            </a:r>
            <a:endParaRPr lang="en-US" b="1" dirty="0">
              <a:solidFill>
                <a:schemeClr val="bg1"/>
              </a:solidFill>
              <a:latin typeface="Arial Narrow Bold" pitchFamily="34" charset="0"/>
              <a:cs typeface="Arial Bold" pitchFamily="34" charset="0"/>
            </a:endParaRPr>
          </a:p>
        </p:txBody>
      </p:sp>
      <p:pic>
        <p:nvPicPr>
          <p:cNvPr id="8" name="Picture 4"/>
          <p:cNvPicPr>
            <a:picLocks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6683" y="375285"/>
            <a:ext cx="26130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0" y="0"/>
            <a:ext cx="9144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08938" y="5743575"/>
            <a:ext cx="1135062"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9814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pic>
        <p:nvPicPr>
          <p:cNvPr id="4" name="Picture 3" descr="rowe_art_element_G3"/>
          <p:cNvPicPr/>
          <p:nvPr/>
        </p:nvPicPr>
        <p:blipFill>
          <a:blip r:embed="rId3"/>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ID-2001</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5494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70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308312"/>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Emotional support. This will help reduce work-family conflict at Company X, which will also reduce turnover, absenteeism, and employee health problems.  In the future, you may want to consider whether employees would benefit from more Creative Management.</a:t>
            </a:r>
            <a:endParaRPr lang="en-US" sz="1600" dirty="0">
              <a:latin typeface="Cambria"/>
              <a:cs typeface="Cambria"/>
            </a:endParaRPr>
          </a:p>
        </p:txBody>
      </p:sp>
      <p:pic>
        <p:nvPicPr>
          <p:cNvPr id="15" name="Picture 14"/>
          <p:cNvPicPr>
            <a:picLocks noChangeAspect="1"/>
          </p:cNvPicPr>
          <p:nvPr/>
        </p:nvPicPr>
        <p:blipFill>
          <a:blip r:embed="rId4"/>
          <a:stretch>
            <a:fillRect/>
          </a:stretch>
        </p:blipFill>
        <p:spPr>
          <a:xfrm>
            <a:off x="8012546" y="392493"/>
            <a:ext cx="660400" cy="660400"/>
          </a:xfrm>
          <a:prstGeom prst="rect">
            <a:avLst/>
          </a:prstGeom>
        </p:spPr>
      </p:pic>
      <p:graphicFrame>
        <p:nvGraphicFramePr>
          <p:cNvPr id="16" name="Chart 15"/>
          <p:cNvGraphicFramePr>
            <a:graphicFrameLocks/>
          </p:cNvGraphicFramePr>
          <p:nvPr/>
        </p:nvGraphicFramePr>
        <p:xfrm>
          <a:off x="4661157" y="1471678"/>
          <a:ext cx="4011789" cy="242287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Chart 16"/>
          <p:cNvGraphicFramePr>
            <a:graphicFrameLocks/>
          </p:cNvGraphicFramePr>
          <p:nvPr/>
        </p:nvGraphicFramePr>
        <p:xfrm>
          <a:off x="350010" y="3738145"/>
          <a:ext cx="4024489" cy="2422877"/>
        </p:xfrm>
        <a:graphic>
          <a:graphicData uri="http://schemas.openxmlformats.org/drawingml/2006/chart">
            <c:chart xmlns:c="http://schemas.openxmlformats.org/drawingml/2006/chart" xmlns:r="http://schemas.openxmlformats.org/officeDocument/2006/relationships" r:id="rId6"/>
          </a:graphicData>
        </a:graphic>
      </p:graphicFrame>
      <p:sp>
        <p:nvSpPr>
          <p:cNvPr id="2" name="TextBox 1"/>
          <p:cNvSpPr txBox="1"/>
          <p:nvPr/>
        </p:nvSpPr>
        <p:spPr>
          <a:xfrm>
            <a:off x="7021946" y="10392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1" name="TextBox 10"/>
          <p:cNvSpPr txBox="1"/>
          <p:nvPr/>
        </p:nvSpPr>
        <p:spPr>
          <a:xfrm>
            <a:off x="367146" y="1039265"/>
            <a:ext cx="57542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ID, graphs, data, and text for each supervisor.</a:t>
            </a:r>
            <a:endParaRPr lang="en-US" b="1" dirty="0">
              <a:solidFill>
                <a:srgbClr val="FF0000"/>
              </a:solidFill>
            </a:endParaRPr>
          </a:p>
        </p:txBody>
      </p:sp>
      <p:sp>
        <p:nvSpPr>
          <p:cNvPr id="12" name="TextBox 11"/>
          <p:cNvSpPr txBox="1"/>
          <p:nvPr/>
        </p:nvSpPr>
        <p:spPr>
          <a:xfrm>
            <a:off x="350010" y="3449023"/>
            <a:ext cx="380289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Excel file.</a:t>
            </a:r>
            <a:endParaRPr lang="en-US" b="1" dirty="0">
              <a:solidFill>
                <a:srgbClr val="FF0000"/>
              </a:solidFill>
            </a:endParaRPr>
          </a:p>
        </p:txBody>
      </p:sp>
      <p:sp>
        <p:nvSpPr>
          <p:cNvPr id="18" name="TextBox 17"/>
          <p:cNvSpPr txBox="1"/>
          <p:nvPr/>
        </p:nvSpPr>
        <p:spPr>
          <a:xfrm>
            <a:off x="190500" y="63881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point out opportunities for </a:t>
            </a:r>
            <a:r>
              <a:rPr lang="en-US" sz="1500" b="1" dirty="0" smtClean="0">
                <a:solidFill>
                  <a:srgbClr val="FF0000"/>
                </a:solidFill>
              </a:rPr>
              <a:t>improvement.</a:t>
            </a:r>
            <a:endParaRPr lang="en-US" sz="1500" b="1"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srcRect/>
          <a:stretch>
            <a:fillRect/>
          </a:stretch>
        </p:blipFill>
        <p:spPr bwMode="auto">
          <a:xfrm>
            <a:off x="366227" y="316754"/>
            <a:ext cx="2409301" cy="841605"/>
          </a:xfrm>
          <a:prstGeom prst="rect">
            <a:avLst/>
          </a:prstGeom>
          <a:noFill/>
          <a:ln w="9525">
            <a:noFill/>
            <a:miter lim="800000"/>
            <a:headEnd/>
            <a:tailEnd/>
          </a:ln>
        </p:spPr>
      </p:pic>
      <p:pic>
        <p:nvPicPr>
          <p:cNvPr id="15" name="Picture 14" descr="rowe_art_element_G3"/>
          <p:cNvPicPr/>
          <p:nvPr/>
        </p:nvPicPr>
        <p:blipFill>
          <a:blip r:embed="rId3"/>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2062091"/>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smtClean="0">
                <a:latin typeface="Cambria"/>
                <a:cs typeface="Cambria"/>
              </a:rPr>
              <a:t>Overall you invested similar effort in providing and tracking Performance Support and Family &amp; Personal Support during Trial 1.  We encourage you to maintain this balance,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4"/>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ID-2001</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balanced levels of support. This will help increase employee job satisfaction at Company X.  In the future, we encourage you to maintain this balance.</a:t>
            </a:r>
            <a:endParaRPr lang="en-US" sz="1600" dirty="0">
              <a:latin typeface="Cambria"/>
              <a:cs typeface="Cambria"/>
            </a:endParaRPr>
          </a:p>
        </p:txBody>
      </p:sp>
      <p:graphicFrame>
        <p:nvGraphicFramePr>
          <p:cNvPr id="16" name="Chart 15"/>
          <p:cNvGraphicFramePr>
            <a:graphicFrameLocks/>
          </p:cNvGraphicFramePr>
          <p:nvPr/>
        </p:nvGraphicFramePr>
        <p:xfrm>
          <a:off x="4753499" y="1397001"/>
          <a:ext cx="4024489" cy="242287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Chart 16"/>
          <p:cNvGraphicFramePr>
            <a:graphicFrameLocks/>
          </p:cNvGraphicFramePr>
          <p:nvPr/>
        </p:nvGraphicFramePr>
        <p:xfrm>
          <a:off x="355600" y="3619941"/>
          <a:ext cx="4024489" cy="2422878"/>
        </p:xfrm>
        <a:graphic>
          <a:graphicData uri="http://schemas.openxmlformats.org/drawingml/2006/chart">
            <c:chart xmlns:c="http://schemas.openxmlformats.org/drawingml/2006/chart" xmlns:r="http://schemas.openxmlformats.org/officeDocument/2006/relationships" r:id="rId6"/>
          </a:graphicData>
        </a:graphic>
      </p:graphicFrame>
      <p:sp>
        <p:nvSpPr>
          <p:cNvPr id="14" name="TextBox 13"/>
          <p:cNvSpPr txBox="1"/>
          <p:nvPr/>
        </p:nvSpPr>
        <p:spPr>
          <a:xfrm>
            <a:off x="7021946" y="1039265"/>
            <a:ext cx="99060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Example</a:t>
            </a:r>
            <a:endParaRPr lang="en-US" b="1" dirty="0">
              <a:solidFill>
                <a:srgbClr val="FF0000"/>
              </a:solidFill>
            </a:endParaRPr>
          </a:p>
        </p:txBody>
      </p:sp>
      <p:sp>
        <p:nvSpPr>
          <p:cNvPr id="19" name="TextBox 18"/>
          <p:cNvSpPr txBox="1"/>
          <p:nvPr/>
        </p:nvSpPr>
        <p:spPr>
          <a:xfrm>
            <a:off x="367146" y="1039265"/>
            <a:ext cx="5754254"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Customize ID, graphs, data, and text for each supervisor.</a:t>
            </a:r>
            <a:endParaRPr lang="en-US" b="1" dirty="0">
              <a:solidFill>
                <a:srgbClr val="FF0000"/>
              </a:solidFill>
            </a:endParaRPr>
          </a:p>
        </p:txBody>
      </p:sp>
      <p:sp>
        <p:nvSpPr>
          <p:cNvPr id="20" name="TextBox 19"/>
          <p:cNvSpPr txBox="1"/>
          <p:nvPr/>
        </p:nvSpPr>
        <p:spPr>
          <a:xfrm>
            <a:off x="350010" y="3258523"/>
            <a:ext cx="3802890" cy="369332"/>
          </a:xfrm>
          <a:prstGeom prst="rect">
            <a:avLst/>
          </a:prstGeom>
          <a:noFill/>
          <a:ln w="28575" cmpd="sng">
            <a:solidFill>
              <a:schemeClr val="tx1"/>
            </a:solidFill>
          </a:ln>
        </p:spPr>
        <p:txBody>
          <a:bodyPr wrap="square" rtlCol="0">
            <a:spAutoFit/>
          </a:bodyPr>
          <a:lstStyle/>
          <a:p>
            <a:r>
              <a:rPr lang="en-US" b="1" dirty="0" smtClean="0">
                <a:solidFill>
                  <a:srgbClr val="FF0000"/>
                </a:solidFill>
              </a:rPr>
              <a:t>Copy and paste graphs from Excel file.</a:t>
            </a:r>
            <a:endParaRPr lang="en-US" b="1" dirty="0">
              <a:solidFill>
                <a:srgbClr val="FF0000"/>
              </a:solidFill>
            </a:endParaRPr>
          </a:p>
        </p:txBody>
      </p:sp>
      <p:sp>
        <p:nvSpPr>
          <p:cNvPr id="2" name="TextBox 1"/>
          <p:cNvSpPr txBox="1"/>
          <p:nvPr/>
        </p:nvSpPr>
        <p:spPr>
          <a:xfrm>
            <a:off x="190500" y="6070600"/>
            <a:ext cx="8587488" cy="323165"/>
          </a:xfrm>
          <a:prstGeom prst="rect">
            <a:avLst/>
          </a:prstGeom>
          <a:noFill/>
          <a:ln w="28575" cmpd="sng">
            <a:solidFill>
              <a:schemeClr val="tx1"/>
            </a:solidFill>
          </a:ln>
        </p:spPr>
        <p:txBody>
          <a:bodyPr wrap="square" rtlCol="0">
            <a:spAutoFit/>
          </a:bodyPr>
          <a:lstStyle/>
          <a:p>
            <a:r>
              <a:rPr lang="en-US" sz="1500" b="1" dirty="0" smtClean="0">
                <a:solidFill>
                  <a:srgbClr val="FF0000"/>
                </a:solidFill>
              </a:rPr>
              <a:t>Text should </a:t>
            </a:r>
            <a:r>
              <a:rPr lang="en-US" sz="1500" b="1" dirty="0">
                <a:solidFill>
                  <a:srgbClr val="FF0000"/>
                </a:solidFill>
              </a:rPr>
              <a:t>1) reinforce effort, 2) reinforce achievement, and 3) point out opportunities for </a:t>
            </a:r>
            <a:r>
              <a:rPr lang="en-US" sz="1500" b="1" dirty="0" smtClean="0">
                <a:solidFill>
                  <a:srgbClr val="FF0000"/>
                </a:solidFill>
              </a:rPr>
              <a:t>improvement.</a:t>
            </a:r>
            <a:endParaRPr lang="en-US" sz="1500" b="1" dirty="0">
              <a:solidFill>
                <a:srgbClr val="FF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037990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35383213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672233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844289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887718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398032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we_art_element_G3"/>
          <p:cNvPicPr/>
          <p:nvPr/>
        </p:nvPicPr>
        <p:blipFill>
          <a:blip r:embed="rId2"/>
          <a:srcRect/>
          <a:stretch>
            <a:fillRect/>
          </a:stretch>
        </p:blipFill>
        <p:spPr bwMode="auto">
          <a:xfrm>
            <a:off x="2864428" y="316754"/>
            <a:ext cx="6025572" cy="830711"/>
          </a:xfrm>
          <a:prstGeom prst="rect">
            <a:avLst/>
          </a:prstGeom>
          <a:noFill/>
          <a:ln w="9525">
            <a:noFill/>
            <a:miter lim="800000"/>
            <a:headEnd/>
            <a:tailEnd/>
          </a:ln>
        </p:spPr>
      </p:pic>
      <p:sp>
        <p:nvSpPr>
          <p:cNvPr id="8" name="TextBox 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3" name="TextBox 12"/>
          <p:cNvSpPr txBox="1"/>
          <p:nvPr/>
        </p:nvSpPr>
        <p:spPr>
          <a:xfrm>
            <a:off x="355600" y="1473201"/>
            <a:ext cx="3949700" cy="1815869"/>
          </a:xfrm>
          <a:prstGeom prst="rect">
            <a:avLst/>
          </a:prstGeom>
          <a:solidFill>
            <a:srgbClr val="E6B9B8">
              <a:alpha val="40000"/>
            </a:srgbClr>
          </a:solidFill>
          <a:ln>
            <a:solidFill>
              <a:srgbClr val="000000"/>
            </a:solidFill>
          </a:ln>
        </p:spPr>
        <p:txBody>
          <a:bodyPr wrap="square" lIns="91429" tIns="45714" rIns="91429" bIns="45714" rtlCol="0">
            <a:spAutoFit/>
          </a:bodyPr>
          <a:lstStyle/>
          <a:p>
            <a:r>
              <a:rPr lang="en-US" sz="1600" b="1" i="1" dirty="0">
                <a:latin typeface="Cambria"/>
                <a:cs typeface="Cambria"/>
              </a:rPr>
              <a:t>Thank you for your </a:t>
            </a:r>
            <a:r>
              <a:rPr lang="en-US" sz="1600" b="1" i="1" dirty="0" smtClean="0">
                <a:latin typeface="Cambria"/>
                <a:cs typeface="Cambria"/>
              </a:rPr>
              <a:t>effort.</a:t>
            </a:r>
            <a:endParaRPr lang="en-US" sz="1600" dirty="0" smtClean="0">
              <a:latin typeface="Cambria"/>
              <a:cs typeface="Cambria"/>
            </a:endParaRPr>
          </a:p>
          <a:p>
            <a:r>
              <a:rPr lang="en-US" sz="1600" dirty="0">
                <a:latin typeface="Cambria"/>
                <a:cs typeface="Cambria"/>
              </a:rPr>
              <a:t>You</a:t>
            </a:r>
            <a:r>
              <a:rPr lang="en-US" sz="1600" dirty="0" smtClean="0">
                <a:latin typeface="Cambria"/>
                <a:cs typeface="Cambria"/>
              </a:rPr>
              <a:t> recorded </a:t>
            </a:r>
            <a:r>
              <a:rPr lang="en-US" sz="1600" dirty="0">
                <a:latin typeface="Cambria"/>
                <a:cs typeface="Cambria"/>
              </a:rPr>
              <a:t>a total of</a:t>
            </a:r>
            <a:r>
              <a:rPr lang="en-US" sz="1600" dirty="0" smtClean="0">
                <a:latin typeface="Cambria"/>
                <a:cs typeface="Cambria"/>
              </a:rPr>
              <a:t> [X] supportive behaviors </a:t>
            </a:r>
            <a:r>
              <a:rPr lang="en-US" sz="1600" dirty="0">
                <a:latin typeface="Cambria"/>
                <a:cs typeface="Cambria"/>
              </a:rPr>
              <a:t>on your iPod during Trial</a:t>
            </a:r>
            <a:r>
              <a:rPr lang="en-US" sz="1600" dirty="0" smtClean="0">
                <a:latin typeface="Cambria"/>
                <a:cs typeface="Cambria"/>
              </a:rPr>
              <a:t> 1 </a:t>
            </a:r>
            <a:r>
              <a:rPr lang="en-US" sz="1600" dirty="0">
                <a:latin typeface="Cambria"/>
                <a:cs typeface="Cambria"/>
              </a:rPr>
              <a:t>of</a:t>
            </a:r>
            <a:r>
              <a:rPr lang="en-US" sz="1600" dirty="0" smtClean="0">
                <a:latin typeface="Cambria"/>
                <a:cs typeface="Cambria"/>
              </a:rPr>
              <a:t> weSupport Tracking. Thank </a:t>
            </a:r>
            <a:r>
              <a:rPr lang="en-US" sz="1600" dirty="0">
                <a:latin typeface="Cambria"/>
                <a:cs typeface="Cambria"/>
              </a:rPr>
              <a:t>you for the time you spent evaluating, tracking, and working to increase the support you provide to the people you</a:t>
            </a:r>
            <a:r>
              <a:rPr lang="en-US" sz="1600" dirty="0" smtClean="0">
                <a:latin typeface="Cambria"/>
                <a:cs typeface="Cambria"/>
              </a:rPr>
              <a:t> manage. </a:t>
            </a:r>
            <a:endParaRPr lang="en-US" sz="1600" dirty="0">
              <a:latin typeface="Cambria"/>
              <a:cs typeface="Cambria"/>
            </a:endParaRPr>
          </a:p>
        </p:txBody>
      </p:sp>
      <p:sp>
        <p:nvSpPr>
          <p:cNvPr id="14" name="TextBox 13"/>
          <p:cNvSpPr txBox="1"/>
          <p:nvPr/>
        </p:nvSpPr>
        <p:spPr>
          <a:xfrm>
            <a:off x="4875646" y="4018280"/>
            <a:ext cx="3797300" cy="2062091"/>
          </a:xfrm>
          <a:prstGeom prst="rect">
            <a:avLst/>
          </a:prstGeom>
          <a:solidFill>
            <a:srgbClr val="E6B9B8">
              <a:alpha val="40000"/>
            </a:srgbClr>
          </a:solidFill>
          <a:ln>
            <a:solidFill>
              <a:schemeClr val="tx1"/>
            </a:solidFill>
          </a:ln>
        </p:spPr>
        <p:txBody>
          <a:bodyPr wrap="square" lIns="91429" tIns="45714" rIns="91429" bIns="45714" rtlCol="0">
            <a:spAutoFit/>
          </a:bodyPr>
          <a:lstStyle/>
          <a:p>
            <a:r>
              <a:rPr lang="en-US" sz="1600" b="1" i="1" u="sng" dirty="0">
                <a:latin typeface="Cambria"/>
                <a:cs typeface="Cambria"/>
              </a:rPr>
              <a:t>Family and Personal Support</a:t>
            </a:r>
            <a:r>
              <a:rPr lang="en-US" sz="1600" b="1" u="sng" dirty="0">
                <a:latin typeface="Cambria"/>
                <a:cs typeface="Cambria"/>
              </a:rPr>
              <a:t>:</a:t>
            </a:r>
            <a:r>
              <a:rPr lang="en-US" sz="1600" dirty="0">
                <a:latin typeface="Cambria"/>
                <a:cs typeface="Cambria"/>
              </a:rPr>
              <a:t> In this area you </a:t>
            </a:r>
            <a:r>
              <a:rPr lang="en-US" sz="1600" dirty="0" smtClean="0">
                <a:latin typeface="Cambria"/>
                <a:cs typeface="Cambria"/>
              </a:rPr>
              <a:t>excel at providing [X] support. This will help reduce work-family conflict at Company X, which will also reduce turnover, absenteeism, and employee health problems.  In the future, you may want to consider whether employees would benefit from more [X].</a:t>
            </a:r>
            <a:endParaRPr lang="en-US" sz="1600" dirty="0">
              <a:latin typeface="Cambria"/>
              <a:cs typeface="Cambria"/>
            </a:endParaRPr>
          </a:p>
        </p:txBody>
      </p:sp>
      <p:pic>
        <p:nvPicPr>
          <p:cNvPr id="15" name="Picture 14"/>
          <p:cNvPicPr>
            <a:picLocks noChangeAspect="1"/>
          </p:cNvPicPr>
          <p:nvPr/>
        </p:nvPicPr>
        <p:blipFill>
          <a:blip r:embed="rId3"/>
          <a:stretch>
            <a:fillRect/>
          </a:stretch>
        </p:blipFill>
        <p:spPr>
          <a:xfrm>
            <a:off x="8012546" y="392493"/>
            <a:ext cx="660400" cy="660400"/>
          </a:xfrm>
          <a:prstGeom prst="rect">
            <a:avLst/>
          </a:prstGeom>
        </p:spPr>
      </p:pic>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1584122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owe_art_element_G3"/>
          <p:cNvPicPr/>
          <p:nvPr/>
        </p:nvPicPr>
        <p:blipFill>
          <a:blip r:embed="rId2"/>
          <a:srcRect/>
          <a:stretch>
            <a:fillRect/>
          </a:stretch>
        </p:blipFill>
        <p:spPr bwMode="auto">
          <a:xfrm>
            <a:off x="2864428" y="316754"/>
            <a:ext cx="6025571" cy="830711"/>
          </a:xfrm>
          <a:prstGeom prst="rect">
            <a:avLst/>
          </a:prstGeom>
          <a:noFill/>
          <a:ln w="9525">
            <a:noFill/>
            <a:miter lim="800000"/>
            <a:headEnd/>
            <a:tailEnd/>
          </a:ln>
        </p:spPr>
      </p:pic>
      <p:sp>
        <p:nvSpPr>
          <p:cNvPr id="21" name="TextBox 20"/>
          <p:cNvSpPr txBox="1"/>
          <p:nvPr/>
        </p:nvSpPr>
        <p:spPr>
          <a:xfrm>
            <a:off x="4975098" y="3980728"/>
            <a:ext cx="3797300" cy="1815869"/>
          </a:xfrm>
          <a:prstGeom prst="rect">
            <a:avLst/>
          </a:prstGeom>
          <a:solidFill>
            <a:srgbClr val="C3D69B">
              <a:alpha val="40000"/>
            </a:srgbClr>
          </a:solidFill>
          <a:ln>
            <a:solidFill>
              <a:schemeClr val="tx1"/>
            </a:solidFill>
          </a:ln>
        </p:spPr>
        <p:txBody>
          <a:bodyPr wrap="square" lIns="91429" tIns="45714" rIns="91429" bIns="45714" rtlCol="0">
            <a:spAutoFit/>
          </a:bodyPr>
          <a:lstStyle/>
          <a:p>
            <a:r>
              <a:rPr lang="en-US" sz="1600" i="1" dirty="0">
                <a:latin typeface="Cambria"/>
                <a:cs typeface="Cambria"/>
              </a:rPr>
              <a:t>Overall you invested more effort in providing and tracking </a:t>
            </a:r>
            <a:r>
              <a:rPr lang="en-US" sz="1600" i="1" dirty="0" smtClean="0">
                <a:latin typeface="Cambria"/>
                <a:cs typeface="Cambria"/>
              </a:rPr>
              <a:t>[X Support] than [Y Support] during </a:t>
            </a:r>
            <a:r>
              <a:rPr lang="en-US" sz="1600" i="1" dirty="0">
                <a:latin typeface="Cambria"/>
                <a:cs typeface="Cambria"/>
              </a:rPr>
              <a:t>Trial 1.  We encourage you to strive for balance in these areas, and encourage all supervisors to increase the overall levels of support they provide for employees during Trial 2.</a:t>
            </a:r>
            <a:endParaRPr lang="en-US" sz="1600" dirty="0">
              <a:latin typeface="Cambria"/>
              <a:cs typeface="Cambria"/>
            </a:endParaRPr>
          </a:p>
        </p:txBody>
      </p:sp>
      <p:pic>
        <p:nvPicPr>
          <p:cNvPr id="22" name="Picture 21"/>
          <p:cNvPicPr>
            <a:picLocks noChangeAspect="1"/>
          </p:cNvPicPr>
          <p:nvPr/>
        </p:nvPicPr>
        <p:blipFill>
          <a:blip r:embed="rId3"/>
          <a:stretch>
            <a:fillRect/>
          </a:stretch>
        </p:blipFill>
        <p:spPr>
          <a:xfrm>
            <a:off x="8012546" y="392493"/>
            <a:ext cx="660400" cy="660400"/>
          </a:xfrm>
          <a:prstGeom prst="rect">
            <a:avLst/>
          </a:prstGeom>
        </p:spPr>
      </p:pic>
      <p:sp>
        <p:nvSpPr>
          <p:cNvPr id="26" name="TextBox 25"/>
          <p:cNvSpPr txBox="1"/>
          <p:nvPr/>
        </p:nvSpPr>
        <p:spPr>
          <a:xfrm>
            <a:off x="670560" y="6324600"/>
            <a:ext cx="7874000" cy="338554"/>
          </a:xfrm>
          <a:prstGeom prst="rect">
            <a:avLst/>
          </a:prstGeom>
          <a:noFill/>
        </p:spPr>
        <p:txBody>
          <a:bodyPr wrap="square" rtlCol="0">
            <a:spAutoFit/>
          </a:bodyPr>
          <a:lstStyle/>
          <a:p>
            <a:pPr algn="ctr"/>
            <a:r>
              <a:rPr lang="en-US" sz="1600" b="1" i="1" u="sng" dirty="0" smtClean="0">
                <a:latin typeface="Cambria"/>
                <a:cs typeface="Cambria"/>
              </a:rPr>
              <a:t>Thanks again for participating in START weSupport Tracking.</a:t>
            </a:r>
            <a:endParaRPr lang="en-US" sz="1600" dirty="0"/>
          </a:p>
        </p:txBody>
      </p:sp>
      <p:sp>
        <p:nvSpPr>
          <p:cNvPr id="18" name="TextBox 17"/>
          <p:cNvSpPr txBox="1"/>
          <p:nvPr/>
        </p:nvSpPr>
        <p:spPr>
          <a:xfrm>
            <a:off x="3065065" y="416402"/>
            <a:ext cx="4947481" cy="584763"/>
          </a:xfrm>
          <a:prstGeom prst="rect">
            <a:avLst/>
          </a:prstGeom>
          <a:noFill/>
        </p:spPr>
        <p:txBody>
          <a:bodyPr wrap="square" lIns="91429" tIns="45714" rIns="91429" bIns="45714" rtlCol="0">
            <a:spAutoFit/>
          </a:bodyPr>
          <a:lstStyle/>
          <a:p>
            <a:r>
              <a:rPr lang="en-US" sz="1600" b="1" i="1" u="sng" dirty="0">
                <a:latin typeface="Cambria"/>
                <a:cs typeface="Cambria"/>
              </a:rPr>
              <a:t>Individual</a:t>
            </a:r>
            <a:r>
              <a:rPr lang="en-US" sz="1600" b="1" i="1" u="sng" dirty="0" smtClean="0">
                <a:latin typeface="Cambria"/>
                <a:cs typeface="Cambria"/>
              </a:rPr>
              <a:t> weSupport Tracking </a:t>
            </a:r>
            <a:r>
              <a:rPr lang="en-US" sz="1600" b="1" i="1" u="sng" dirty="0">
                <a:latin typeface="Cambria"/>
                <a:cs typeface="Cambria"/>
              </a:rPr>
              <a:t>Results:</a:t>
            </a:r>
            <a:r>
              <a:rPr lang="en-US" sz="1600" b="1" i="1" u="sng" dirty="0" smtClean="0">
                <a:latin typeface="Cambria"/>
                <a:cs typeface="Cambria"/>
              </a:rPr>
              <a:t> [ID-XXXX]</a:t>
            </a:r>
            <a:endParaRPr lang="en-US" sz="1600" dirty="0" smtClean="0">
              <a:latin typeface="Cambria"/>
              <a:cs typeface="Cambria"/>
            </a:endParaRPr>
          </a:p>
          <a:p>
            <a:r>
              <a:rPr lang="en-US" sz="1600" b="1" i="1" dirty="0" smtClean="0">
                <a:latin typeface="Cambria"/>
                <a:cs typeface="Cambria"/>
              </a:rPr>
              <a:t>Trial 1</a:t>
            </a:r>
            <a:endParaRPr lang="en-US" sz="1600" dirty="0">
              <a:latin typeface="Cambria"/>
              <a:cs typeface="Cambria"/>
            </a:endParaRPr>
          </a:p>
        </p:txBody>
      </p:sp>
      <p:sp>
        <p:nvSpPr>
          <p:cNvPr id="11" name="TextBox 10"/>
          <p:cNvSpPr txBox="1"/>
          <p:nvPr/>
        </p:nvSpPr>
        <p:spPr>
          <a:xfrm>
            <a:off x="355600" y="1473201"/>
            <a:ext cx="3949700" cy="1569648"/>
          </a:xfrm>
          <a:prstGeom prst="rect">
            <a:avLst/>
          </a:prstGeom>
          <a:solidFill>
            <a:schemeClr val="accent3">
              <a:lumMod val="60000"/>
              <a:lumOff val="40000"/>
              <a:alpha val="40000"/>
            </a:schemeClr>
          </a:solidFill>
          <a:ln>
            <a:solidFill>
              <a:srgbClr val="000000"/>
            </a:solidFill>
          </a:ln>
        </p:spPr>
        <p:txBody>
          <a:bodyPr wrap="square" lIns="91429" tIns="45714" rIns="91429" bIns="45714" rtlCol="0">
            <a:spAutoFit/>
          </a:bodyPr>
          <a:lstStyle/>
          <a:p>
            <a:r>
              <a:rPr lang="en-US" sz="1600" b="1" i="1" u="sng" dirty="0" smtClean="0">
                <a:latin typeface="Cambria"/>
                <a:cs typeface="Cambria"/>
              </a:rPr>
              <a:t>Performance Support</a:t>
            </a:r>
            <a:r>
              <a:rPr lang="en-US" sz="1600" b="1" i="1" dirty="0" smtClean="0">
                <a:latin typeface="Cambria"/>
                <a:cs typeface="Cambria"/>
              </a:rPr>
              <a:t>:</a:t>
            </a:r>
            <a:endParaRPr lang="en-US" sz="1600" dirty="0" smtClean="0">
              <a:latin typeface="Cambria"/>
              <a:cs typeface="Cambria"/>
            </a:endParaRPr>
          </a:p>
          <a:p>
            <a:r>
              <a:rPr lang="en-US" sz="1600" dirty="0" smtClean="0">
                <a:latin typeface="Cambria"/>
                <a:cs typeface="Cambria"/>
              </a:rPr>
              <a:t>In this area you excel at providing [X] support. This will help increase employee job satisfaction at Company X.  In the future, you may </a:t>
            </a:r>
            <a:r>
              <a:rPr lang="en-US" sz="1600" dirty="0">
                <a:latin typeface="Cambria"/>
                <a:cs typeface="Cambria"/>
              </a:rPr>
              <a:t>want to consider whether employees would benefit from more </a:t>
            </a:r>
            <a:r>
              <a:rPr lang="en-US" sz="1600" dirty="0" smtClean="0">
                <a:latin typeface="Cambria"/>
                <a:cs typeface="Cambria"/>
              </a:rPr>
              <a:t>[X].</a:t>
            </a:r>
            <a:endParaRPr lang="en-US" sz="1600" dirty="0">
              <a:latin typeface="Cambria"/>
              <a:cs typeface="Cambria"/>
            </a:endParaRPr>
          </a:p>
        </p:txBody>
      </p:sp>
      <p:pic>
        <p:nvPicPr>
          <p:cNvPr id="9" name="Picture 8"/>
          <p:cNvPicPr>
            <a:picLocks noChangeAspect="1"/>
          </p:cNvPicPr>
          <p:nvPr/>
        </p:nvPicPr>
        <p:blipFill>
          <a:blip r:embed="rId4"/>
          <a:srcRect/>
          <a:stretch>
            <a:fillRect/>
          </a:stretch>
        </p:blipFill>
        <p:spPr bwMode="auto">
          <a:xfrm>
            <a:off x="366227" y="316754"/>
            <a:ext cx="2409301" cy="841605"/>
          </a:xfrm>
          <a:prstGeom prst="rect">
            <a:avLst/>
          </a:prstGeom>
          <a:noFill/>
          <a:ln w="9525">
            <a:noFill/>
            <a:miter lim="800000"/>
            <a:headEnd/>
            <a:tailEnd/>
          </a:ln>
        </p:spPr>
      </p:pic>
    </p:spTree>
    <p:extLst>
      <p:ext uri="{BB962C8B-B14F-4D97-AF65-F5344CB8AC3E}">
        <p14:creationId xmlns:p14="http://schemas.microsoft.com/office/powerpoint/2010/main" val="25562196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3675</TotalTime>
  <Words>3858</Words>
  <Application>Microsoft Office PowerPoint</Application>
  <PresentationFormat>Letter Paper (8.5x11 in)</PresentationFormat>
  <Paragraphs>191</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OHSU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Brad Wipfli</dc:creator>
  <cp:lastModifiedBy>Jen Coury</cp:lastModifiedBy>
  <cp:revision>96</cp:revision>
  <cp:lastPrinted>2010-02-18T23:17:17Z</cp:lastPrinted>
  <dcterms:created xsi:type="dcterms:W3CDTF">2011-06-09T17:54:54Z</dcterms:created>
  <dcterms:modified xsi:type="dcterms:W3CDTF">2013-07-09T18:04:35Z</dcterms:modified>
</cp:coreProperties>
</file>